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Poppins Bold" panose="020B0604020202020204" charset="0"/>
      <p:regular r:id="rId22"/>
      <p:bold r:id="rId23"/>
    </p:embeddedFont>
    <p:embeddedFont>
      <p:font typeface="Roboto Bold" panose="020B0604020202020204" charset="0"/>
      <p:regular r:id="rId24"/>
      <p:bold r:id="rId25"/>
    </p:embeddedFont>
    <p:embeddedFont>
      <p:font typeface="Satoshi 1 Medium" panose="020B0604020202020204" charset="0"/>
      <p:regular r:id="rId26"/>
    </p:embeddedFont>
    <p:embeddedFont>
      <p:font typeface="Satoshi 2" panose="020B0604020202020204" charset="0"/>
      <p:regular r:id="rId27"/>
    </p:embeddedFont>
    <p:embeddedFont>
      <p:font typeface="Satoshi 2 Bold" panose="020B0604020202020204" charset="0"/>
      <p:regular r:id="rId28"/>
      <p:bold r:id="rId29"/>
    </p:embeddedFont>
    <p:embeddedFont>
      <p:font typeface="Satoshi Variable Bold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B6E93-024A-4F64-BA90-8DBD8AB11B17}" v="3" dt="2025-03-13T17:42:42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8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3" Type="http://schemas.openxmlformats.org/officeDocument/2006/relationships/image" Target="../media/image34.svg"/><Relationship Id="rId7" Type="http://schemas.openxmlformats.org/officeDocument/2006/relationships/image" Target="../media/image31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image" Target="../media/image33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0.png"/><Relationship Id="rId5" Type="http://schemas.openxmlformats.org/officeDocument/2006/relationships/image" Target="../media/image36.sv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7033" y="1686357"/>
            <a:ext cx="9735668" cy="6940376"/>
            <a:chOff x="0" y="0"/>
            <a:chExt cx="12980891" cy="92538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0924" cy="9253855"/>
            </a:xfrm>
            <a:custGeom>
              <a:avLst/>
              <a:gdLst/>
              <a:ahLst/>
              <a:cxnLst/>
              <a:rect l="l" t="t" r="r" b="b"/>
              <a:pathLst>
                <a:path w="12980924" h="9253855">
                  <a:moveTo>
                    <a:pt x="0" y="0"/>
                  </a:moveTo>
                  <a:lnTo>
                    <a:pt x="12980924" y="0"/>
                  </a:lnTo>
                  <a:lnTo>
                    <a:pt x="12980924" y="9253855"/>
                  </a:lnTo>
                  <a:lnTo>
                    <a:pt x="0" y="925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74" r="-357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-99154" y="7010294"/>
            <a:ext cx="3556447" cy="3375860"/>
          </a:xfrm>
          <a:custGeom>
            <a:avLst/>
            <a:gdLst/>
            <a:ahLst/>
            <a:cxnLst/>
            <a:rect l="l" t="t" r="r" b="b"/>
            <a:pathLst>
              <a:path w="3556447" h="3375860">
                <a:moveTo>
                  <a:pt x="0" y="0"/>
                </a:moveTo>
                <a:lnTo>
                  <a:pt x="3556447" y="0"/>
                </a:lnTo>
                <a:lnTo>
                  <a:pt x="3556447" y="3375860"/>
                </a:lnTo>
                <a:lnTo>
                  <a:pt x="0" y="3375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-2544189" y="2688154"/>
            <a:ext cx="10040128" cy="4350806"/>
            <a:chOff x="0" y="0"/>
            <a:chExt cx="13386837" cy="58010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86815" cy="5801106"/>
            </a:xfrm>
            <a:custGeom>
              <a:avLst/>
              <a:gdLst/>
              <a:ahLst/>
              <a:cxnLst/>
              <a:rect l="l" t="t" r="r" b="b"/>
              <a:pathLst>
                <a:path w="13386815" h="5801106">
                  <a:moveTo>
                    <a:pt x="0" y="0"/>
                  </a:moveTo>
                  <a:lnTo>
                    <a:pt x="13386815" y="0"/>
                  </a:lnTo>
                  <a:lnTo>
                    <a:pt x="13386815" y="5801106"/>
                  </a:lnTo>
                  <a:lnTo>
                    <a:pt x="0" y="5801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7885" b="-1788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Freeform 7"/>
          <p:cNvSpPr/>
          <p:nvPr/>
        </p:nvSpPr>
        <p:spPr>
          <a:xfrm>
            <a:off x="515245" y="-144661"/>
            <a:ext cx="6991792" cy="9904457"/>
          </a:xfrm>
          <a:custGeom>
            <a:avLst/>
            <a:gdLst/>
            <a:ahLst/>
            <a:cxnLst/>
            <a:rect l="l" t="t" r="r" b="b"/>
            <a:pathLst>
              <a:path w="6991792" h="9904457">
                <a:moveTo>
                  <a:pt x="0" y="0"/>
                </a:moveTo>
                <a:lnTo>
                  <a:pt x="6991792" y="0"/>
                </a:lnTo>
                <a:lnTo>
                  <a:pt x="6991792" y="9904457"/>
                </a:lnTo>
                <a:lnTo>
                  <a:pt x="0" y="9904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299241" y="5156545"/>
            <a:ext cx="5536688" cy="19050"/>
            <a:chOff x="0" y="0"/>
            <a:chExt cx="7382251" cy="25400"/>
          </a:xfrm>
        </p:grpSpPr>
        <p:sp>
          <p:nvSpPr>
            <p:cNvPr id="9" name="Freeform 9"/>
            <p:cNvSpPr/>
            <p:nvPr/>
          </p:nvSpPr>
          <p:spPr>
            <a:xfrm>
              <a:off x="12700" y="0"/>
              <a:ext cx="7356856" cy="25400"/>
            </a:xfrm>
            <a:custGeom>
              <a:avLst/>
              <a:gdLst/>
              <a:ahLst/>
              <a:cxnLst/>
              <a:rect l="l" t="t" r="r" b="b"/>
              <a:pathLst>
                <a:path w="7356856" h="25400">
                  <a:moveTo>
                    <a:pt x="0" y="0"/>
                  </a:moveTo>
                  <a:lnTo>
                    <a:pt x="7356856" y="0"/>
                  </a:lnTo>
                  <a:lnTo>
                    <a:pt x="7356856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42425" y="7999365"/>
            <a:ext cx="2347241" cy="1760431"/>
          </a:xfrm>
          <a:custGeom>
            <a:avLst/>
            <a:gdLst/>
            <a:ahLst/>
            <a:cxnLst/>
            <a:rect l="l" t="t" r="r" b="b"/>
            <a:pathLst>
              <a:path w="2347241" h="1760431">
                <a:moveTo>
                  <a:pt x="0" y="0"/>
                </a:moveTo>
                <a:lnTo>
                  <a:pt x="2347241" y="0"/>
                </a:lnTo>
                <a:lnTo>
                  <a:pt x="2347241" y="1760431"/>
                </a:lnTo>
                <a:lnTo>
                  <a:pt x="0" y="17604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7" r="-6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308766" y="2149282"/>
            <a:ext cx="5841058" cy="2588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2"/>
              </a:lnSpc>
            </a:pPr>
            <a:r>
              <a:rPr lang="en-US" sz="6388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Présentation</a:t>
            </a:r>
          </a:p>
          <a:p>
            <a:pPr algn="l">
              <a:lnSpc>
                <a:spcPts val="6370"/>
              </a:lnSpc>
            </a:pPr>
            <a:r>
              <a:rPr lang="en-US" sz="5588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Archimed- Carrières santé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32740" y="9158080"/>
            <a:ext cx="3826560" cy="38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01"/>
              </a:lnSpc>
            </a:pPr>
            <a:r>
              <a:rPr lang="en-US" sz="2073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www.archimed-sante.fr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8766" y="5351433"/>
            <a:ext cx="5980210" cy="941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1"/>
              </a:lnSpc>
            </a:pPr>
            <a:r>
              <a:rPr lang="en-US" sz="2673" spc="438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Construire ensemble la santé qui vous ressemble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302E">
                <a:alpha val="100000"/>
              </a:srgbClr>
            </a:gs>
            <a:gs pos="100000">
              <a:srgbClr val="1D474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131" y="1886581"/>
            <a:ext cx="14810816" cy="6738921"/>
          </a:xfrm>
          <a:custGeom>
            <a:avLst/>
            <a:gdLst/>
            <a:ahLst/>
            <a:cxnLst/>
            <a:rect l="l" t="t" r="r" b="b"/>
            <a:pathLst>
              <a:path w="14810816" h="6738921">
                <a:moveTo>
                  <a:pt x="0" y="0"/>
                </a:moveTo>
                <a:lnTo>
                  <a:pt x="14810816" y="0"/>
                </a:lnTo>
                <a:lnTo>
                  <a:pt x="14810816" y="6738921"/>
                </a:lnTo>
                <a:lnTo>
                  <a:pt x="0" y="673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255621" y="4112895"/>
            <a:ext cx="9667271" cy="225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Travailler</a:t>
            </a:r>
            <a:r>
              <a:rPr lang="en-US" sz="65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avec nous </a:t>
            </a:r>
            <a:r>
              <a:rPr lang="en-US" sz="65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c’est</a:t>
            </a:r>
            <a:r>
              <a:rPr lang="en-US" sz="65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65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l’assurance</a:t>
            </a:r>
            <a:r>
              <a:rPr lang="en-US" sz="65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....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262498"/>
            <a:ext cx="2870780" cy="1991603"/>
          </a:xfrm>
          <a:custGeom>
            <a:avLst/>
            <a:gdLst/>
            <a:ahLst/>
            <a:cxnLst/>
            <a:rect l="l" t="t" r="r" b="b"/>
            <a:pathLst>
              <a:path w="2870780" h="1991603">
                <a:moveTo>
                  <a:pt x="0" y="0"/>
                </a:moveTo>
                <a:lnTo>
                  <a:pt x="2870780" y="0"/>
                </a:lnTo>
                <a:lnTo>
                  <a:pt x="2870780" y="1991604"/>
                </a:lnTo>
                <a:lnTo>
                  <a:pt x="0" y="1991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5819" y="5143500"/>
            <a:ext cx="6096000" cy="4629150"/>
            <a:chOff x="0" y="0"/>
            <a:chExt cx="944430" cy="7171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4430" cy="717176"/>
            </a:xfrm>
            <a:custGeom>
              <a:avLst/>
              <a:gdLst/>
              <a:ahLst/>
              <a:cxnLst/>
              <a:rect l="l" t="t" r="r" b="b"/>
              <a:pathLst>
                <a:path w="944430" h="717176">
                  <a:moveTo>
                    <a:pt x="0" y="0"/>
                  </a:moveTo>
                  <a:lnTo>
                    <a:pt x="944430" y="0"/>
                  </a:lnTo>
                  <a:lnTo>
                    <a:pt x="944430" y="717176"/>
                  </a:lnTo>
                  <a:lnTo>
                    <a:pt x="0" y="717176"/>
                  </a:lnTo>
                  <a:close/>
                </a:path>
              </a:pathLst>
            </a:custGeom>
            <a:blipFill>
              <a:blip r:embed="rId2">
                <a:alphaModFix amt="49000"/>
              </a:blip>
              <a:stretch>
                <a:fillRect l="-6935" r="-693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192000" y="514350"/>
            <a:ext cx="6096000" cy="4629150"/>
            <a:chOff x="0" y="0"/>
            <a:chExt cx="944430" cy="717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4430" cy="717176"/>
            </a:xfrm>
            <a:custGeom>
              <a:avLst/>
              <a:gdLst/>
              <a:ahLst/>
              <a:cxnLst/>
              <a:rect l="l" t="t" r="r" b="b"/>
              <a:pathLst>
                <a:path w="944430" h="717176">
                  <a:moveTo>
                    <a:pt x="0" y="0"/>
                  </a:moveTo>
                  <a:lnTo>
                    <a:pt x="944430" y="0"/>
                  </a:lnTo>
                  <a:lnTo>
                    <a:pt x="944430" y="717176"/>
                  </a:lnTo>
                  <a:lnTo>
                    <a:pt x="0" y="717176"/>
                  </a:lnTo>
                  <a:close/>
                </a:path>
              </a:pathLst>
            </a:custGeom>
            <a:blipFill>
              <a:blip r:embed="rId3"/>
              <a:stretch>
                <a:fillRect l="-6953" r="-69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050" y="369689"/>
            <a:ext cx="6154867" cy="4629150"/>
            <a:chOff x="0" y="0"/>
            <a:chExt cx="953550" cy="717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3550" cy="717176"/>
            </a:xfrm>
            <a:custGeom>
              <a:avLst/>
              <a:gdLst/>
              <a:ahLst/>
              <a:cxnLst/>
              <a:rect l="l" t="t" r="r" b="b"/>
              <a:pathLst>
                <a:path w="944430" h="717176">
                  <a:moveTo>
                    <a:pt x="0" y="0"/>
                  </a:moveTo>
                  <a:lnTo>
                    <a:pt x="944430" y="0"/>
                  </a:lnTo>
                  <a:lnTo>
                    <a:pt x="944430" y="717176"/>
                  </a:lnTo>
                  <a:lnTo>
                    <a:pt x="0" y="717176"/>
                  </a:lnTo>
                  <a:close/>
                </a:path>
              </a:pathLst>
            </a:custGeom>
            <a:blipFill>
              <a:blip r:embed="rId4"/>
              <a:stretch>
                <a:fillRect l="-6917" r="-69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15050" y="9107662"/>
            <a:ext cx="6096000" cy="664988"/>
            <a:chOff x="0" y="0"/>
            <a:chExt cx="1605531" cy="1751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05531" cy="175141"/>
            </a:xfrm>
            <a:custGeom>
              <a:avLst/>
              <a:gdLst/>
              <a:ahLst/>
              <a:cxnLst/>
              <a:rect l="l" t="t" r="r" b="b"/>
              <a:pathLst>
                <a:path w="1605531" h="175141">
                  <a:moveTo>
                    <a:pt x="0" y="0"/>
                  </a:moveTo>
                  <a:lnTo>
                    <a:pt x="1605531" y="0"/>
                  </a:lnTo>
                  <a:lnTo>
                    <a:pt x="1605531" y="175141"/>
                  </a:lnTo>
                  <a:lnTo>
                    <a:pt x="0" y="175141"/>
                  </a:lnTo>
                  <a:close/>
                </a:path>
              </a:pathLst>
            </a:custGeom>
            <a:solidFill>
              <a:srgbClr val="1C3C3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05531" cy="213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9050" y="4333851"/>
            <a:ext cx="6181725" cy="809649"/>
            <a:chOff x="0" y="0"/>
            <a:chExt cx="1605531" cy="1751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05531" cy="175141"/>
            </a:xfrm>
            <a:custGeom>
              <a:avLst/>
              <a:gdLst/>
              <a:ahLst/>
              <a:cxnLst/>
              <a:rect l="l" t="t" r="r" b="b"/>
              <a:pathLst>
                <a:path w="1605531" h="175141">
                  <a:moveTo>
                    <a:pt x="0" y="0"/>
                  </a:moveTo>
                  <a:lnTo>
                    <a:pt x="1605531" y="0"/>
                  </a:lnTo>
                  <a:lnTo>
                    <a:pt x="1605531" y="175141"/>
                  </a:lnTo>
                  <a:lnTo>
                    <a:pt x="0" y="175141"/>
                  </a:lnTo>
                  <a:close/>
                </a:path>
              </a:pathLst>
            </a:custGeom>
            <a:solidFill>
              <a:srgbClr val="1C3C3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605531" cy="213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211050" y="4478512"/>
            <a:ext cx="6096000" cy="664988"/>
            <a:chOff x="0" y="0"/>
            <a:chExt cx="1605531" cy="1751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05531" cy="175141"/>
            </a:xfrm>
            <a:custGeom>
              <a:avLst/>
              <a:gdLst/>
              <a:ahLst/>
              <a:cxnLst/>
              <a:rect l="l" t="t" r="r" b="b"/>
              <a:pathLst>
                <a:path w="1605531" h="175141">
                  <a:moveTo>
                    <a:pt x="0" y="0"/>
                  </a:moveTo>
                  <a:lnTo>
                    <a:pt x="1605531" y="0"/>
                  </a:lnTo>
                  <a:lnTo>
                    <a:pt x="1605531" y="175141"/>
                  </a:lnTo>
                  <a:lnTo>
                    <a:pt x="0" y="175141"/>
                  </a:lnTo>
                  <a:close/>
                </a:path>
              </a:pathLst>
            </a:custGeom>
            <a:solidFill>
              <a:srgbClr val="1C3C3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605531" cy="213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437064" y="962025"/>
            <a:ext cx="5413872" cy="350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Chez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Archimed-Carrières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santé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chaque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collaboration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est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unique. 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Nous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plaçons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l’humain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au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cœur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de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nos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démarches pour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créer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une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relation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professionnelle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authentique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empreinte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de respect et de transparence.</a:t>
            </a: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Satoshi 2"/>
              <a:ea typeface="Satoshi 2"/>
              <a:cs typeface="Satoshi 2"/>
              <a:sym typeface="Satoshi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6863" y="5309932"/>
            <a:ext cx="5563928" cy="350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Avec une parfaite connaissance des enjeux et des besoins spécifiques de ce domaine, nous adaptons nos solutions pour répondre précisément à vos attentes, qu’il s’agisse de recrutement en vacation, CDD ou CDI ou interim.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Satoshi 2"/>
              <a:ea typeface="Satoshi 2"/>
              <a:cs typeface="Satoshi 2"/>
              <a:sym typeface="Satoshi 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680040" y="5285965"/>
            <a:ext cx="5395115" cy="394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</a:p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Votre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satisfaction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est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notre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priorité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. Notre équipe de consultants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expérimentés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en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gestion de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carrière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veille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à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vous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offrir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des solutions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adaptées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et un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suivi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rigoureux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à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chaque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étape de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votre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projet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, au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rythme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préalablement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défini</a:t>
            </a:r>
            <a:r>
              <a:rPr lang="en-US" sz="2500" dirty="0">
                <a:solidFill>
                  <a:srgbClr val="000000"/>
                </a:solidFill>
                <a:latin typeface="Satoshi 2"/>
                <a:ea typeface="Satoshi 2"/>
                <a:cs typeface="Satoshi 2"/>
                <a:sym typeface="Satoshi 2"/>
              </a:rPr>
              <a:t>. </a:t>
            </a: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Satoshi 2"/>
              <a:ea typeface="Satoshi 2"/>
              <a:cs typeface="Satoshi 2"/>
              <a:sym typeface="Satoshi 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162675" y="9297440"/>
            <a:ext cx="6517365" cy="34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9"/>
              </a:lnSpc>
            </a:pPr>
            <a:r>
              <a:rPr lang="en-US" sz="1985" b="1" dirty="0">
                <a:solidFill>
                  <a:srgbClr val="FFFFFF"/>
                </a:solidFill>
                <a:latin typeface="Satoshi 2 Bold"/>
                <a:ea typeface="Satoshi 2 Bold"/>
                <a:cs typeface="Satoshi 2 Bold"/>
                <a:sym typeface="Satoshi 2 Bold"/>
              </a:rPr>
              <a:t>D’UNE RELATION DE CONFIANCE ET PROXIMITÉ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3132" y="4587957"/>
            <a:ext cx="5748712" cy="39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285" b="1">
                <a:solidFill>
                  <a:srgbClr val="FFFFFF"/>
                </a:solidFill>
                <a:latin typeface="Satoshi 2 Bold"/>
                <a:ea typeface="Satoshi 2 Bold"/>
                <a:cs typeface="Satoshi 2 Bold"/>
                <a:sym typeface="Satoshi 2 Bold"/>
              </a:rPr>
              <a:t>D’UNE EXPERTISE À VOTRE SERVICE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11631" y="4620977"/>
            <a:ext cx="5795419" cy="38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9"/>
              </a:lnSpc>
            </a:pPr>
            <a:r>
              <a:rPr lang="en-US" sz="2185" b="1" dirty="0">
                <a:solidFill>
                  <a:srgbClr val="FFFFFF"/>
                </a:solidFill>
                <a:latin typeface="Satoshi 2 Bold"/>
                <a:ea typeface="Satoshi 2 Bold"/>
                <a:cs typeface="Satoshi 2 Bold"/>
                <a:sym typeface="Satoshi 2 Bold"/>
              </a:rPr>
              <a:t>D’UN ACCOMPAGNEMENT SUR-MESURE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302E">
                <a:alpha val="100000"/>
              </a:srgbClr>
            </a:gs>
            <a:gs pos="100000">
              <a:srgbClr val="1D474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3157"/>
            <a:ext cx="7659496" cy="10540157"/>
          </a:xfrm>
          <a:custGeom>
            <a:avLst/>
            <a:gdLst/>
            <a:ahLst/>
            <a:cxnLst/>
            <a:rect l="l" t="t" r="r" b="b"/>
            <a:pathLst>
              <a:path w="7659496" h="10540157">
                <a:moveTo>
                  <a:pt x="0" y="0"/>
                </a:moveTo>
                <a:lnTo>
                  <a:pt x="7659496" y="0"/>
                </a:lnTo>
                <a:lnTo>
                  <a:pt x="7659496" y="10540157"/>
                </a:lnTo>
                <a:lnTo>
                  <a:pt x="0" y="10540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1056526" y="1872503"/>
            <a:ext cx="3389440" cy="2542080"/>
          </a:xfrm>
          <a:custGeom>
            <a:avLst/>
            <a:gdLst/>
            <a:ahLst/>
            <a:cxnLst/>
            <a:rect l="l" t="t" r="r" b="b"/>
            <a:pathLst>
              <a:path w="3389440" h="2542080">
                <a:moveTo>
                  <a:pt x="0" y="0"/>
                </a:moveTo>
                <a:lnTo>
                  <a:pt x="3389440" y="0"/>
                </a:lnTo>
                <a:lnTo>
                  <a:pt x="3389440" y="2542080"/>
                </a:lnTo>
                <a:lnTo>
                  <a:pt x="0" y="2542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680719" cy="10287000"/>
            <a:chOff x="0" y="0"/>
            <a:chExt cx="10240958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40997" cy="13716000"/>
            </a:xfrm>
            <a:custGeom>
              <a:avLst/>
              <a:gdLst/>
              <a:ahLst/>
              <a:cxnLst/>
              <a:rect l="l" t="t" r="r" b="b"/>
              <a:pathLst>
                <a:path w="10240997" h="13716000">
                  <a:moveTo>
                    <a:pt x="0" y="0"/>
                  </a:moveTo>
                  <a:lnTo>
                    <a:pt x="10240997" y="0"/>
                  </a:lnTo>
                  <a:lnTo>
                    <a:pt x="10240997" y="1371600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6"/>
              <a:stretch>
                <a:fillRect l="-60307" r="-6030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67372" y="4931197"/>
            <a:ext cx="11258252" cy="374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Véritable trait d’union entre soignants et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établissements de santé, Archimed-Carrières santé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est la résultante de forces générées par un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collectif d’experts aussi pragmatiques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qu’audacieux plaçant l’altruisme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et la simplicité au-dessus de tout. 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302E">
                <a:alpha val="100000"/>
              </a:srgbClr>
            </a:gs>
            <a:gs pos="100000">
              <a:srgbClr val="1D474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131" y="1886581"/>
            <a:ext cx="14810816" cy="6738921"/>
          </a:xfrm>
          <a:custGeom>
            <a:avLst/>
            <a:gdLst/>
            <a:ahLst/>
            <a:cxnLst/>
            <a:rect l="l" t="t" r="r" b="b"/>
            <a:pathLst>
              <a:path w="14810816" h="6738921">
                <a:moveTo>
                  <a:pt x="0" y="0"/>
                </a:moveTo>
                <a:lnTo>
                  <a:pt x="14810816" y="0"/>
                </a:lnTo>
                <a:lnTo>
                  <a:pt x="14810816" y="6738921"/>
                </a:lnTo>
                <a:lnTo>
                  <a:pt x="0" y="673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0" y="8295397"/>
            <a:ext cx="2870780" cy="1991603"/>
          </a:xfrm>
          <a:custGeom>
            <a:avLst/>
            <a:gdLst/>
            <a:ahLst/>
            <a:cxnLst/>
            <a:rect l="l" t="t" r="r" b="b"/>
            <a:pathLst>
              <a:path w="2870780" h="1991603">
                <a:moveTo>
                  <a:pt x="0" y="0"/>
                </a:moveTo>
                <a:lnTo>
                  <a:pt x="2870780" y="0"/>
                </a:lnTo>
                <a:lnTo>
                  <a:pt x="2870780" y="1991603"/>
                </a:lnTo>
                <a:lnTo>
                  <a:pt x="0" y="199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3581400" y="3450248"/>
            <a:ext cx="10121189" cy="3386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Nous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vous</a:t>
            </a: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remercions</a:t>
            </a: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votre</a:t>
            </a: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écoute</a:t>
            </a: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le temps que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vous</a:t>
            </a: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nous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avez</a:t>
            </a:r>
            <a:r>
              <a:rPr lang="en-US" sz="60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consacré</a:t>
            </a:r>
            <a:endParaRPr lang="en-US" sz="6000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083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0878" y="789459"/>
            <a:ext cx="11467122" cy="9222432"/>
            <a:chOff x="0" y="0"/>
            <a:chExt cx="3020147" cy="2428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0147" cy="2428953"/>
            </a:xfrm>
            <a:custGeom>
              <a:avLst/>
              <a:gdLst/>
              <a:ahLst/>
              <a:cxnLst/>
              <a:rect l="l" t="t" r="r" b="b"/>
              <a:pathLst>
                <a:path w="3020147" h="2428953">
                  <a:moveTo>
                    <a:pt x="0" y="0"/>
                  </a:moveTo>
                  <a:lnTo>
                    <a:pt x="3020147" y="0"/>
                  </a:lnTo>
                  <a:lnTo>
                    <a:pt x="3020147" y="2428953"/>
                  </a:lnTo>
                  <a:lnTo>
                    <a:pt x="0" y="2428953"/>
                  </a:lnTo>
                  <a:close/>
                </a:path>
              </a:pathLst>
            </a:custGeom>
            <a:gradFill rotWithShape="1">
              <a:gsLst>
                <a:gs pos="0">
                  <a:srgbClr val="1B302E">
                    <a:alpha val="100000"/>
                  </a:srgbClr>
                </a:gs>
                <a:gs pos="100000">
                  <a:srgbClr val="1D474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20147" cy="2467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50" y="1028700"/>
            <a:ext cx="8636880" cy="8743950"/>
            <a:chOff x="0" y="0"/>
            <a:chExt cx="1338079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8079" cy="1354667"/>
            </a:xfrm>
            <a:custGeom>
              <a:avLst/>
              <a:gdLst/>
              <a:ahLst/>
              <a:cxnLst/>
              <a:rect l="l" t="t" r="r" b="b"/>
              <a:pathLst>
                <a:path w="1338079" h="1354667">
                  <a:moveTo>
                    <a:pt x="0" y="0"/>
                  </a:moveTo>
                  <a:lnTo>
                    <a:pt x="1338079" y="0"/>
                  </a:lnTo>
                  <a:lnTo>
                    <a:pt x="1338079" y="1354667"/>
                  </a:lnTo>
                  <a:lnTo>
                    <a:pt x="0" y="1354667"/>
                  </a:lnTo>
                  <a:close/>
                </a:path>
              </a:pathLst>
            </a:custGeom>
            <a:blipFill>
              <a:blip r:embed="rId2"/>
              <a:stretch>
                <a:fillRect l="-25882" r="-2588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6214059"/>
            <a:ext cx="4767571" cy="4072941"/>
            <a:chOff x="0" y="0"/>
            <a:chExt cx="1255657" cy="10727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5657" cy="1072709"/>
            </a:xfrm>
            <a:custGeom>
              <a:avLst/>
              <a:gdLst/>
              <a:ahLst/>
              <a:cxnLst/>
              <a:rect l="l" t="t" r="r" b="b"/>
              <a:pathLst>
                <a:path w="1255657" h="1072709">
                  <a:moveTo>
                    <a:pt x="0" y="0"/>
                  </a:moveTo>
                  <a:lnTo>
                    <a:pt x="1255657" y="0"/>
                  </a:lnTo>
                  <a:lnTo>
                    <a:pt x="1255657" y="1072709"/>
                  </a:lnTo>
                  <a:lnTo>
                    <a:pt x="0" y="1072709"/>
                  </a:lnTo>
                  <a:close/>
                </a:path>
              </a:pathLst>
            </a:custGeom>
            <a:solidFill>
              <a:srgbClr val="1D474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55657" cy="111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0745" y="6239640"/>
            <a:ext cx="4286081" cy="11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87"/>
              </a:lnSpc>
            </a:pPr>
            <a:r>
              <a:rPr lang="en-US" sz="684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Sommaire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7395620"/>
            <a:ext cx="2670584" cy="2891380"/>
          </a:xfrm>
          <a:custGeom>
            <a:avLst/>
            <a:gdLst/>
            <a:ahLst/>
            <a:cxnLst/>
            <a:rect l="l" t="t" r="r" b="b"/>
            <a:pathLst>
              <a:path w="2670584" h="2891380">
                <a:moveTo>
                  <a:pt x="0" y="0"/>
                </a:moveTo>
                <a:lnTo>
                  <a:pt x="2670584" y="0"/>
                </a:lnTo>
                <a:lnTo>
                  <a:pt x="2670584" y="2891380"/>
                </a:lnTo>
                <a:lnTo>
                  <a:pt x="0" y="289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9984041" y="1598023"/>
            <a:ext cx="7936620" cy="9014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</a:p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Qui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sommes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-nous ?</a:t>
            </a:r>
          </a:p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Les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enjeux</a:t>
            </a:r>
            <a:endParaRPr lang="en-US" sz="4200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Solutions clients et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candidats</a:t>
            </a:r>
            <a:endParaRPr lang="en-US" sz="4200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Une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formule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unique  </a:t>
            </a:r>
          </a:p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Nos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atouts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 </a:t>
            </a:r>
          </a:p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Notre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méthodologie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&amp;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nos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engagements</a:t>
            </a:r>
          </a:p>
          <a:p>
            <a:pPr>
              <a:lnSpc>
                <a:spcPts val="5880"/>
              </a:lnSpc>
            </a:pPr>
            <a:endParaRPr lang="en-US" sz="4200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Pourquoi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42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travailler</a:t>
            </a:r>
            <a:r>
              <a:rPr lang="en-US" sz="42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avec nous ?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</a:p>
          <a:p>
            <a:pPr algn="ctr">
              <a:lnSpc>
                <a:spcPts val="5880"/>
              </a:lnSpc>
            </a:pPr>
            <a:endParaRPr lang="en-US" sz="4200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43" y="210929"/>
            <a:ext cx="2306320" cy="1600727"/>
            <a:chOff x="0" y="0"/>
            <a:chExt cx="3075093" cy="2134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5051" cy="2134362"/>
            </a:xfrm>
            <a:custGeom>
              <a:avLst/>
              <a:gdLst/>
              <a:ahLst/>
              <a:cxnLst/>
              <a:rect l="l" t="t" r="r" b="b"/>
              <a:pathLst>
                <a:path w="3075051" h="2134362">
                  <a:moveTo>
                    <a:pt x="0" y="0"/>
                  </a:moveTo>
                  <a:lnTo>
                    <a:pt x="3075051" y="0"/>
                  </a:lnTo>
                  <a:lnTo>
                    <a:pt x="3075051" y="2134362"/>
                  </a:lnTo>
                  <a:lnTo>
                    <a:pt x="0" y="2134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9" r="-1" b="-3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Freeform 4"/>
          <p:cNvSpPr/>
          <p:nvPr/>
        </p:nvSpPr>
        <p:spPr>
          <a:xfrm>
            <a:off x="553729" y="5575804"/>
            <a:ext cx="821940" cy="889895"/>
          </a:xfrm>
          <a:custGeom>
            <a:avLst/>
            <a:gdLst/>
            <a:ahLst/>
            <a:cxnLst/>
            <a:rect l="l" t="t" r="r" b="b"/>
            <a:pathLst>
              <a:path w="821940" h="889895">
                <a:moveTo>
                  <a:pt x="0" y="0"/>
                </a:moveTo>
                <a:lnTo>
                  <a:pt x="821940" y="0"/>
                </a:lnTo>
                <a:lnTo>
                  <a:pt x="821940" y="889895"/>
                </a:lnTo>
                <a:lnTo>
                  <a:pt x="0" y="8898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7400483" y="9347857"/>
            <a:ext cx="322367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59686" y="4127678"/>
            <a:ext cx="3106559" cy="2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Lorem ipsum dolor sit amet, consectetur adipiscing elit. Cras in libero sit amet nisl cursus fringilla. Nullam felis orci, maximus sit.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62400" y="331338"/>
            <a:ext cx="9198335" cy="123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37"/>
              </a:lnSpc>
            </a:pPr>
            <a:r>
              <a:rPr lang="en-US" sz="6812" b="1" spc="-223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Qui </a:t>
            </a:r>
            <a:r>
              <a:rPr lang="en-US" sz="6812" b="1" spc="-223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sommes</a:t>
            </a:r>
            <a:r>
              <a:rPr lang="en-US" sz="6812" b="1" spc="-223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-nous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62599" y="7816766"/>
            <a:ext cx="7583958" cy="1855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Camo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Médical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devenu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Archimed-Carrières</a:t>
            </a:r>
            <a:r>
              <a:rPr lang="en-US" sz="3500" b="1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santé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existe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depuis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38 ans.</a:t>
            </a:r>
          </a:p>
          <a:p>
            <a:pPr algn="ctr">
              <a:lnSpc>
                <a:spcPts val="4760"/>
              </a:lnSpc>
            </a:pPr>
            <a:endParaRPr lang="en-US" sz="3500" b="1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04438" y="5403538"/>
            <a:ext cx="7641269" cy="175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Archimed-Carrières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santé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appartient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au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groupe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solutions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emploi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“W Group” qui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compte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1600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personnes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33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Europe</a:t>
            </a:r>
          </a:p>
        </p:txBody>
      </p:sp>
      <p:sp>
        <p:nvSpPr>
          <p:cNvPr id="10" name="Freeform 10"/>
          <p:cNvSpPr/>
          <p:nvPr/>
        </p:nvSpPr>
        <p:spPr>
          <a:xfrm>
            <a:off x="553729" y="8039100"/>
            <a:ext cx="821940" cy="889895"/>
          </a:xfrm>
          <a:custGeom>
            <a:avLst/>
            <a:gdLst/>
            <a:ahLst/>
            <a:cxnLst/>
            <a:rect l="l" t="t" r="r" b="b"/>
            <a:pathLst>
              <a:path w="821940" h="889895">
                <a:moveTo>
                  <a:pt x="0" y="0"/>
                </a:moveTo>
                <a:lnTo>
                  <a:pt x="821940" y="0"/>
                </a:lnTo>
                <a:lnTo>
                  <a:pt x="821940" y="889896"/>
                </a:lnTo>
                <a:lnTo>
                  <a:pt x="0" y="889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5745068" y="6628568"/>
            <a:ext cx="928539" cy="457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Lyon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70032" y="2967378"/>
            <a:ext cx="1077796" cy="457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Paris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37575" y="4022412"/>
            <a:ext cx="1354425" cy="457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Nantes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637166" y="3654155"/>
            <a:ext cx="1888833" cy="457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Strasbourg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47828" y="4845685"/>
            <a:ext cx="928539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Dijon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573D524-90DD-5A3A-D5E0-2C10ECDA8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361" y="1833471"/>
            <a:ext cx="8301893" cy="8312143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B402874F-6231-7184-539A-6CE10688CDD6}"/>
              </a:ext>
            </a:extLst>
          </p:cNvPr>
          <p:cNvSpPr txBox="1"/>
          <p:nvPr/>
        </p:nvSpPr>
        <p:spPr>
          <a:xfrm>
            <a:off x="1633093" y="2523300"/>
            <a:ext cx="7583958" cy="2719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Archimed-Carrières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santé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propose des solutions RH sur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mesure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répondre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aux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attentes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acteurs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la </a:t>
            </a:r>
            <a:r>
              <a:rPr lang="en-US" sz="3500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santé</a:t>
            </a:r>
            <a:r>
              <a:rPr lang="en-US" sz="3500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ctr">
              <a:lnSpc>
                <a:spcPts val="4760"/>
              </a:lnSpc>
            </a:pPr>
            <a:endParaRPr lang="en-US" sz="3500" b="1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F34CB62-F82B-32B7-DB17-D4B72A698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94" y="2940054"/>
            <a:ext cx="8230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302E">
                <a:alpha val="100000"/>
              </a:srgbClr>
            </a:gs>
            <a:gs pos="100000">
              <a:srgbClr val="1D474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6131" y="1886581"/>
            <a:ext cx="14810816" cy="6738921"/>
          </a:xfrm>
          <a:custGeom>
            <a:avLst/>
            <a:gdLst/>
            <a:ahLst/>
            <a:cxnLst/>
            <a:rect l="l" t="t" r="r" b="b"/>
            <a:pathLst>
              <a:path w="14810816" h="6738921">
                <a:moveTo>
                  <a:pt x="0" y="0"/>
                </a:moveTo>
                <a:lnTo>
                  <a:pt x="14810816" y="0"/>
                </a:lnTo>
                <a:lnTo>
                  <a:pt x="14810816" y="6738921"/>
                </a:lnTo>
                <a:lnTo>
                  <a:pt x="0" y="673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0" y="8295397"/>
            <a:ext cx="2870780" cy="1991603"/>
          </a:xfrm>
          <a:custGeom>
            <a:avLst/>
            <a:gdLst/>
            <a:ahLst/>
            <a:cxnLst/>
            <a:rect l="l" t="t" r="r" b="b"/>
            <a:pathLst>
              <a:path w="2870780" h="1991603">
                <a:moveTo>
                  <a:pt x="0" y="0"/>
                </a:moveTo>
                <a:lnTo>
                  <a:pt x="2870780" y="0"/>
                </a:lnTo>
                <a:lnTo>
                  <a:pt x="2870780" y="1991603"/>
                </a:lnTo>
                <a:lnTo>
                  <a:pt x="0" y="199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435390" y="4222495"/>
            <a:ext cx="14979629" cy="232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Vous proposer les talents qui vous </a:t>
            </a:r>
          </a:p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ressemblent c’est notre métier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64444" y="-126641"/>
            <a:ext cx="5169740" cy="10413641"/>
            <a:chOff x="0" y="0"/>
            <a:chExt cx="6892987" cy="13884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2987" cy="10102439"/>
            </a:xfrm>
            <a:custGeom>
              <a:avLst/>
              <a:gdLst/>
              <a:ahLst/>
              <a:cxnLst/>
              <a:rect l="l" t="t" r="r" b="b"/>
              <a:pathLst>
                <a:path w="6892987" h="10102439">
                  <a:moveTo>
                    <a:pt x="0" y="0"/>
                  </a:moveTo>
                  <a:lnTo>
                    <a:pt x="6892987" y="0"/>
                  </a:lnTo>
                  <a:lnTo>
                    <a:pt x="6892987" y="10102439"/>
                  </a:lnTo>
                  <a:lnTo>
                    <a:pt x="0" y="1010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263496"/>
              <a:ext cx="6564741" cy="9621359"/>
            </a:xfrm>
            <a:custGeom>
              <a:avLst/>
              <a:gdLst/>
              <a:ahLst/>
              <a:cxnLst/>
              <a:rect l="l" t="t" r="r" b="b"/>
              <a:pathLst>
                <a:path w="6564741" h="9621359">
                  <a:moveTo>
                    <a:pt x="0" y="0"/>
                  </a:moveTo>
                  <a:lnTo>
                    <a:pt x="6564741" y="0"/>
                  </a:lnTo>
                  <a:lnTo>
                    <a:pt x="6564741" y="9621359"/>
                  </a:lnTo>
                  <a:lnTo>
                    <a:pt x="0" y="9621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15653" y="1818159"/>
            <a:ext cx="5537352" cy="7217263"/>
            <a:chOff x="0" y="0"/>
            <a:chExt cx="8621469" cy="11237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21437" cy="11237033"/>
            </a:xfrm>
            <a:custGeom>
              <a:avLst/>
              <a:gdLst/>
              <a:ahLst/>
              <a:cxnLst/>
              <a:rect l="l" t="t" r="r" b="b"/>
              <a:pathLst>
                <a:path w="8621437" h="11237033">
                  <a:moveTo>
                    <a:pt x="0" y="0"/>
                  </a:moveTo>
                  <a:lnTo>
                    <a:pt x="8621437" y="0"/>
                  </a:lnTo>
                  <a:lnTo>
                    <a:pt x="8621437" y="11237033"/>
                  </a:lnTo>
                  <a:lnTo>
                    <a:pt x="0" y="11237033"/>
                  </a:lnTo>
                  <a:close/>
                </a:path>
              </a:pathLst>
            </a:custGeom>
            <a:blipFill>
              <a:blip r:embed="rId4"/>
              <a:stretch>
                <a:fillRect l="-47753" r="-4775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29713" y="1718310"/>
            <a:ext cx="11590878" cy="771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1"/>
              </a:lnSpc>
            </a:pPr>
            <a:r>
              <a:rPr lang="en-US" sz="2072" b="1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</a:p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Réglementation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changeante</a:t>
            </a:r>
            <a:r>
              <a:rPr lang="en-US" sz="2799" b="1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: </a:t>
            </a:r>
          </a:p>
          <a:p>
            <a:pPr algn="l">
              <a:lnSpc>
                <a:spcPts val="3921"/>
              </a:lnSpc>
            </a:pP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s'adapter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à un cadre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légal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constante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évolution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l">
              <a:lnSpc>
                <a:spcPts val="3921"/>
              </a:lnSpc>
            </a:pPr>
            <a:endParaRPr lang="en-US" sz="2799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Tensions sur les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ressources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humaines</a:t>
            </a:r>
            <a:r>
              <a:rPr lang="en-US" sz="2799" b="1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:</a:t>
            </a:r>
          </a:p>
          <a:p>
            <a:pPr algn="l">
              <a:lnSpc>
                <a:spcPts val="3921"/>
              </a:lnSpc>
            </a:pP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faire face à des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pénuries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talents et à un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besoin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accru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compétences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spécialisées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l">
              <a:lnSpc>
                <a:spcPts val="3921"/>
              </a:lnSpc>
            </a:pPr>
            <a:endParaRPr lang="en-US" sz="2799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Pressions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financières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b="1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:</a:t>
            </a:r>
          </a:p>
          <a:p>
            <a:pPr algn="l">
              <a:lnSpc>
                <a:spcPts val="3921"/>
              </a:lnSpc>
            </a:pP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maintenir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l'équilibre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économique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tout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répondant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à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une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demande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toujours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croissante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soins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799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qualité</a:t>
            </a:r>
            <a:r>
              <a:rPr lang="en-US" sz="2799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ctr">
              <a:lnSpc>
                <a:spcPts val="3921"/>
              </a:lnSpc>
            </a:pPr>
            <a:endParaRPr lang="en-US" sz="2799" b="1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ctr">
              <a:lnSpc>
                <a:spcPts val="3919"/>
              </a:lnSpc>
            </a:pP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Ces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transformations exigent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une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agilité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constante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garantir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à la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fois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la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continuité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l’excellence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soins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799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dispensés</a:t>
            </a:r>
            <a:r>
              <a:rPr lang="en-US" sz="2799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  <a:endParaRPr lang="en-US" sz="2799" b="1" dirty="0">
              <a:solidFill>
                <a:srgbClr val="00B05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ctr">
              <a:lnSpc>
                <a:spcPts val="3322"/>
              </a:lnSpc>
            </a:pPr>
            <a:endParaRPr lang="en-US" sz="2799" b="1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ctr">
              <a:lnSpc>
                <a:spcPts val="3460"/>
              </a:lnSpc>
            </a:pPr>
            <a:endParaRPr lang="en-US" sz="2799" b="1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712" y="8811864"/>
            <a:ext cx="12465867" cy="171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Satoshi 2 Bold"/>
                <a:ea typeface="Satoshi 2 Bold"/>
                <a:cs typeface="Satoshi 2 Bold"/>
                <a:sym typeface="Satoshi 2 Bold"/>
              </a:rPr>
              <a:t>Chez Archimed Carrières-Santé, nous comprenons ces enjeux. </a:t>
            </a: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000000"/>
                </a:solidFill>
                <a:latin typeface="Satoshi 2 Bold"/>
                <a:ea typeface="Satoshi 2 Bold"/>
                <a:cs typeface="Satoshi 2 Bold"/>
                <a:sym typeface="Satoshi 2 Bold"/>
              </a:rPr>
              <a:t>Nous vous accompagnons dans l’attraction et la fidélisation des talents.</a:t>
            </a:r>
          </a:p>
          <a:p>
            <a:pPr algn="ctr">
              <a:lnSpc>
                <a:spcPts val="5459"/>
              </a:lnSpc>
            </a:pPr>
            <a:endParaRPr lang="en-US" sz="2900" b="1">
              <a:solidFill>
                <a:srgbClr val="000000"/>
              </a:solidFill>
              <a:latin typeface="Satoshi 2 Bold"/>
              <a:ea typeface="Satoshi 2 Bold"/>
              <a:cs typeface="Satoshi 2 Bold"/>
              <a:sym typeface="Satoshi 2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76158" y="5576417"/>
            <a:ext cx="418537" cy="453140"/>
          </a:xfrm>
          <a:custGeom>
            <a:avLst/>
            <a:gdLst/>
            <a:ahLst/>
            <a:cxnLst/>
            <a:rect l="l" t="t" r="r" b="b"/>
            <a:pathLst>
              <a:path w="418537" h="453140">
                <a:moveTo>
                  <a:pt x="0" y="0"/>
                </a:moveTo>
                <a:lnTo>
                  <a:pt x="418537" y="0"/>
                </a:lnTo>
                <a:lnTo>
                  <a:pt x="418537" y="453140"/>
                </a:lnTo>
                <a:lnTo>
                  <a:pt x="0" y="453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376160" y="2170223"/>
            <a:ext cx="418537" cy="453140"/>
          </a:xfrm>
          <a:custGeom>
            <a:avLst/>
            <a:gdLst/>
            <a:ahLst/>
            <a:cxnLst/>
            <a:rect l="l" t="t" r="r" b="b"/>
            <a:pathLst>
              <a:path w="418537" h="453140">
                <a:moveTo>
                  <a:pt x="0" y="0"/>
                </a:moveTo>
                <a:lnTo>
                  <a:pt x="418537" y="0"/>
                </a:lnTo>
                <a:lnTo>
                  <a:pt x="418537" y="453140"/>
                </a:lnTo>
                <a:lnTo>
                  <a:pt x="0" y="453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376159" y="3661773"/>
            <a:ext cx="418537" cy="453140"/>
          </a:xfrm>
          <a:custGeom>
            <a:avLst/>
            <a:gdLst/>
            <a:ahLst/>
            <a:cxnLst/>
            <a:rect l="l" t="t" r="r" b="b"/>
            <a:pathLst>
              <a:path w="418537" h="453140">
                <a:moveTo>
                  <a:pt x="0" y="0"/>
                </a:moveTo>
                <a:lnTo>
                  <a:pt x="418537" y="0"/>
                </a:lnTo>
                <a:lnTo>
                  <a:pt x="418537" y="453140"/>
                </a:lnTo>
                <a:lnTo>
                  <a:pt x="0" y="4531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066800" y="224790"/>
            <a:ext cx="10214035" cy="1493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Le </a:t>
            </a:r>
            <a:r>
              <a:rPr lang="en-US" sz="4200" b="1" dirty="0" err="1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secteur</a:t>
            </a:r>
            <a:r>
              <a:rPr lang="en-US" sz="4200" b="1" dirty="0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 de la </a:t>
            </a:r>
            <a:r>
              <a:rPr lang="en-US" sz="4200" b="1" dirty="0" err="1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santé</a:t>
            </a:r>
            <a:r>
              <a:rPr lang="en-US" sz="4200" b="1" dirty="0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évolue</a:t>
            </a:r>
            <a:r>
              <a:rPr lang="en-US" sz="4200" b="1" dirty="0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, </a:t>
            </a:r>
            <a:r>
              <a:rPr lang="en-US" sz="4200" b="1" dirty="0" err="1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porté</a:t>
            </a:r>
            <a:r>
              <a:rPr lang="en-US" sz="4200" b="1" dirty="0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 par des </a:t>
            </a:r>
            <a:r>
              <a:rPr lang="en-US" sz="4200" b="1" dirty="0" err="1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défis</a:t>
            </a:r>
            <a:r>
              <a:rPr lang="en-US" sz="4200" b="1" dirty="0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Satoshi Variable Bold"/>
                <a:ea typeface="Satoshi Variable Bold"/>
                <a:cs typeface="Satoshi Variable Bold"/>
                <a:sym typeface="Satoshi Variable Bold"/>
              </a:rPr>
              <a:t>majeurs</a:t>
            </a:r>
            <a:endParaRPr lang="en-US" sz="4200" b="1" dirty="0">
              <a:solidFill>
                <a:srgbClr val="000000"/>
              </a:solidFill>
              <a:latin typeface="Satoshi Variable Bold"/>
              <a:ea typeface="Satoshi Variable Bold"/>
              <a:cs typeface="Satoshi Variable Bold"/>
              <a:sym typeface="Satoshi Variabl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75451"/>
            <a:ext cx="8661189" cy="6775464"/>
          </a:xfrm>
          <a:custGeom>
            <a:avLst/>
            <a:gdLst/>
            <a:ahLst/>
            <a:cxnLst/>
            <a:rect l="l" t="t" r="r" b="b"/>
            <a:pathLst>
              <a:path w="8949991" h="6775464">
                <a:moveTo>
                  <a:pt x="0" y="0"/>
                </a:moveTo>
                <a:lnTo>
                  <a:pt x="8949991" y="0"/>
                </a:lnTo>
                <a:lnTo>
                  <a:pt x="8949991" y="6775464"/>
                </a:lnTo>
                <a:lnTo>
                  <a:pt x="0" y="677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213972" y="2875451"/>
            <a:ext cx="9091598" cy="6775464"/>
          </a:xfrm>
          <a:custGeom>
            <a:avLst/>
            <a:gdLst/>
            <a:ahLst/>
            <a:cxnLst/>
            <a:rect l="l" t="t" r="r" b="b"/>
            <a:pathLst>
              <a:path w="8349770" h="6775464">
                <a:moveTo>
                  <a:pt x="0" y="0"/>
                </a:moveTo>
                <a:lnTo>
                  <a:pt x="8349770" y="0"/>
                </a:lnTo>
                <a:lnTo>
                  <a:pt x="8349770" y="6775464"/>
                </a:lnTo>
                <a:lnTo>
                  <a:pt x="0" y="6775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511528" y="4103985"/>
            <a:ext cx="624975" cy="486194"/>
            <a:chOff x="0" y="0"/>
            <a:chExt cx="833300" cy="6482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3247" cy="648208"/>
            </a:xfrm>
            <a:custGeom>
              <a:avLst/>
              <a:gdLst/>
              <a:ahLst/>
              <a:cxnLst/>
              <a:rect l="l" t="t" r="r" b="b"/>
              <a:pathLst>
                <a:path w="833247" h="648208">
                  <a:moveTo>
                    <a:pt x="0" y="0"/>
                  </a:moveTo>
                  <a:lnTo>
                    <a:pt x="833247" y="0"/>
                  </a:lnTo>
                  <a:lnTo>
                    <a:pt x="833247" y="648208"/>
                  </a:lnTo>
                  <a:lnTo>
                    <a:pt x="0" y="648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6145" r="-6" b="-1615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2387" y="5400924"/>
            <a:ext cx="624076" cy="643578"/>
            <a:chOff x="0" y="0"/>
            <a:chExt cx="832101" cy="8581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2104" cy="858139"/>
            </a:xfrm>
            <a:custGeom>
              <a:avLst/>
              <a:gdLst/>
              <a:ahLst/>
              <a:cxnLst/>
              <a:rect l="l" t="t" r="r" b="b"/>
              <a:pathLst>
                <a:path w="832104" h="858139">
                  <a:moveTo>
                    <a:pt x="0" y="0"/>
                  </a:moveTo>
                  <a:lnTo>
                    <a:pt x="832104" y="0"/>
                  </a:lnTo>
                  <a:lnTo>
                    <a:pt x="832104" y="858139"/>
                  </a:lnTo>
                  <a:lnTo>
                    <a:pt x="0" y="858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3" r="-102" b="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2465" y="6423149"/>
            <a:ext cx="624076" cy="643578"/>
            <a:chOff x="0" y="0"/>
            <a:chExt cx="832101" cy="8581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2104" cy="858139"/>
            </a:xfrm>
            <a:custGeom>
              <a:avLst/>
              <a:gdLst/>
              <a:ahLst/>
              <a:cxnLst/>
              <a:rect l="l" t="t" r="r" b="b"/>
              <a:pathLst>
                <a:path w="832104" h="858139">
                  <a:moveTo>
                    <a:pt x="0" y="0"/>
                  </a:moveTo>
                  <a:lnTo>
                    <a:pt x="832104" y="0"/>
                  </a:lnTo>
                  <a:lnTo>
                    <a:pt x="832104" y="858139"/>
                  </a:lnTo>
                  <a:lnTo>
                    <a:pt x="0" y="858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3" r="-102" b="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2465" y="7429597"/>
            <a:ext cx="624076" cy="643578"/>
            <a:chOff x="0" y="0"/>
            <a:chExt cx="832101" cy="8581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2104" cy="858139"/>
            </a:xfrm>
            <a:custGeom>
              <a:avLst/>
              <a:gdLst/>
              <a:ahLst/>
              <a:cxnLst/>
              <a:rect l="l" t="t" r="r" b="b"/>
              <a:pathLst>
                <a:path w="832104" h="858139">
                  <a:moveTo>
                    <a:pt x="0" y="0"/>
                  </a:moveTo>
                  <a:lnTo>
                    <a:pt x="832104" y="0"/>
                  </a:lnTo>
                  <a:lnTo>
                    <a:pt x="832104" y="858139"/>
                  </a:lnTo>
                  <a:lnTo>
                    <a:pt x="0" y="858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3" r="-102" b="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9873551" y="6412841"/>
            <a:ext cx="583522" cy="631766"/>
          </a:xfrm>
          <a:custGeom>
            <a:avLst/>
            <a:gdLst/>
            <a:ahLst/>
            <a:cxnLst/>
            <a:rect l="l" t="t" r="r" b="b"/>
            <a:pathLst>
              <a:path w="583522" h="631766">
                <a:moveTo>
                  <a:pt x="0" y="0"/>
                </a:moveTo>
                <a:lnTo>
                  <a:pt x="583522" y="0"/>
                </a:lnTo>
                <a:lnTo>
                  <a:pt x="583522" y="631766"/>
                </a:lnTo>
                <a:lnTo>
                  <a:pt x="0" y="6317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4" r="-9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451361" y="3622022"/>
            <a:ext cx="6778239" cy="4996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</a:p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Une </a:t>
            </a:r>
            <a:r>
              <a:rPr lang="en-US" sz="1999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écoute</a:t>
            </a: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active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autour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d’un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véritable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entretien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qualification pour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connaître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les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besoins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soignants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proposer des missions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adaptées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à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leurs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attentes</a:t>
            </a: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2799"/>
              </a:lnSpc>
            </a:pP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 </a:t>
            </a:r>
            <a:r>
              <a:rPr lang="en-US" sz="1999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parcours</a:t>
            </a: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personnalisé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accompagner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projet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professionnel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,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révéler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potentiel</a:t>
            </a: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2799"/>
              </a:lnSpc>
            </a:pP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 </a:t>
            </a:r>
            <a:r>
              <a:rPr lang="en-US" sz="1999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suivi</a:t>
            </a: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missions 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pour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intégration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réussie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toute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confiance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sécurité</a:t>
            </a: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2799"/>
              </a:lnSpc>
            </a:pP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Un </a:t>
            </a:r>
            <a:r>
              <a:rPr lang="en-US" sz="1999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suivi</a:t>
            </a:r>
            <a:r>
              <a:rPr lang="en-US" sz="1999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1999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administratif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simple,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humain</a:t>
            </a:r>
            <a:r>
              <a:rPr lang="en-US" sz="1999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1999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efficace</a:t>
            </a: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ctr">
              <a:lnSpc>
                <a:spcPts val="2799"/>
              </a:lnSpc>
            </a:pP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ctr">
              <a:lnSpc>
                <a:spcPts val="2799"/>
              </a:lnSpc>
            </a:pPr>
            <a:endParaRPr lang="en-US" sz="1999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35139" y="3132901"/>
            <a:ext cx="7151956" cy="499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endParaRPr dirty="0"/>
          </a:p>
          <a:p>
            <a:pPr algn="l">
              <a:lnSpc>
                <a:spcPts val="2800"/>
              </a:lnSpc>
            </a:pPr>
            <a:endParaRPr dirty="0"/>
          </a:p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Recrutement</a:t>
            </a:r>
            <a:r>
              <a:rPr lang="en-US" sz="2000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spécialisé</a:t>
            </a:r>
            <a:r>
              <a:rPr lang="en-US" sz="2000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: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recrutement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professionnels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qualifiés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, avec des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compétences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spécifiques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l">
              <a:lnSpc>
                <a:spcPts val="2800"/>
              </a:lnSpc>
            </a:pPr>
            <a:endParaRPr lang="en-US" sz="2000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Coaching et </a:t>
            </a:r>
            <a:r>
              <a:rPr lang="en-US" sz="2000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accompagnement</a:t>
            </a:r>
            <a:r>
              <a:rPr lang="en-US" sz="2000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000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carrière</a:t>
            </a:r>
            <a:r>
              <a:rPr lang="en-US" sz="2000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: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écoute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suivi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professionnels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développer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compétences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améliorer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bien-être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au travail.</a:t>
            </a:r>
          </a:p>
          <a:p>
            <a:pPr algn="l">
              <a:lnSpc>
                <a:spcPts val="2800"/>
              </a:lnSpc>
            </a:pPr>
            <a:endParaRPr lang="en-US" sz="2000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Évaluation</a:t>
            </a:r>
            <a:r>
              <a:rPr lang="en-US" sz="2000" b="1" dirty="0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conseil RH 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: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accompagnement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établissements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dans la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définition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leurs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besoins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ressources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humaines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ainsi</a:t>
            </a:r>
            <a:r>
              <a:rPr lang="en-US" sz="2000" b="1" dirty="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que dans la gestion de la performance.</a:t>
            </a:r>
          </a:p>
          <a:p>
            <a:pPr algn="l">
              <a:lnSpc>
                <a:spcPts val="2800"/>
              </a:lnSpc>
            </a:pPr>
            <a:endParaRPr lang="en-US" sz="2000" b="1" dirty="0">
              <a:solidFill>
                <a:srgbClr val="FFFFFF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36503" y="666359"/>
            <a:ext cx="6498891" cy="137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Archimed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accompagne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598" b="1" spc="-85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les </a:t>
            </a:r>
            <a:r>
              <a:rPr lang="en-US" sz="2598" b="1" spc="-85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professionnels</a:t>
            </a:r>
            <a:r>
              <a:rPr lang="en-US" sz="2598" b="1" spc="-85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</a:p>
          <a:p>
            <a:pPr algn="l">
              <a:lnSpc>
                <a:spcPts val="3639"/>
              </a:lnSpc>
            </a:pPr>
            <a:r>
              <a:rPr lang="en-US" sz="2598" b="1" spc="-85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 </a:t>
            </a:r>
            <a:r>
              <a:rPr lang="en-US" sz="2598" b="1" spc="-85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santé</a:t>
            </a:r>
            <a:r>
              <a:rPr lang="en-US" sz="2598" b="1" spc="-85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du </a:t>
            </a: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paramédical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du </a:t>
            </a: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médical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 </a:t>
            </a:r>
          </a:p>
          <a:p>
            <a:pPr algn="l">
              <a:lnSpc>
                <a:spcPts val="3639"/>
              </a:lnSpc>
            </a:pPr>
            <a:endParaRPr lang="en-US" sz="2598" b="1" spc="-85" dirty="0">
              <a:solidFill>
                <a:srgbClr val="0000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557585" y="1764884"/>
            <a:ext cx="2696468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qui </a:t>
            </a:r>
            <a:r>
              <a:rPr lang="en-US" sz="3200" b="1" dirty="0" err="1">
                <a:solidFill>
                  <a:srgbClr val="FF9D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souhaitent</a:t>
            </a:r>
            <a:endParaRPr lang="en-US" sz="3200" b="1" dirty="0">
              <a:solidFill>
                <a:srgbClr val="FF9D00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60242" y="666359"/>
            <a:ext cx="6999058" cy="13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Archimed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 propose des solutions RH sur </a:t>
            </a: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mesure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répondre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aux </a:t>
            </a:r>
            <a:r>
              <a:rPr lang="en-US" sz="2598" b="1" spc="-85" dirty="0" err="1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besoins</a:t>
            </a:r>
            <a:r>
              <a:rPr lang="en-US" sz="2598" b="1" spc="-85" dirty="0">
                <a:solidFill>
                  <a:srgbClr val="000000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598" b="1" spc="-85" dirty="0">
                <a:solidFill>
                  <a:srgbClr val="3CBD7C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des </a:t>
            </a:r>
            <a:r>
              <a:rPr lang="en-US" sz="2598" b="1" spc="-85" dirty="0" err="1">
                <a:solidFill>
                  <a:srgbClr val="3CBD7C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acteurs</a:t>
            </a:r>
            <a:r>
              <a:rPr lang="en-US" sz="2598" b="1" spc="-85" dirty="0">
                <a:solidFill>
                  <a:srgbClr val="3CBD7C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la </a:t>
            </a:r>
            <a:r>
              <a:rPr lang="en-US" sz="2598" b="1" spc="-85" dirty="0" err="1">
                <a:solidFill>
                  <a:srgbClr val="3CBD7C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santé</a:t>
            </a:r>
            <a:endParaRPr lang="en-US" sz="2598" b="1" spc="-85" dirty="0">
              <a:solidFill>
                <a:srgbClr val="3CBD7C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869949" y="4971285"/>
            <a:ext cx="583522" cy="631766"/>
          </a:xfrm>
          <a:custGeom>
            <a:avLst/>
            <a:gdLst/>
            <a:ahLst/>
            <a:cxnLst/>
            <a:rect l="l" t="t" r="r" b="b"/>
            <a:pathLst>
              <a:path w="583522" h="631766">
                <a:moveTo>
                  <a:pt x="0" y="0"/>
                </a:moveTo>
                <a:lnTo>
                  <a:pt x="583522" y="0"/>
                </a:lnTo>
                <a:lnTo>
                  <a:pt x="583522" y="631766"/>
                </a:lnTo>
                <a:lnTo>
                  <a:pt x="0" y="6317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4" r="-9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9869949" y="3820759"/>
            <a:ext cx="583522" cy="631766"/>
          </a:xfrm>
          <a:custGeom>
            <a:avLst/>
            <a:gdLst/>
            <a:ahLst/>
            <a:cxnLst/>
            <a:rect l="l" t="t" r="r" b="b"/>
            <a:pathLst>
              <a:path w="583522" h="631766">
                <a:moveTo>
                  <a:pt x="0" y="0"/>
                </a:moveTo>
                <a:lnTo>
                  <a:pt x="583522" y="0"/>
                </a:lnTo>
                <a:lnTo>
                  <a:pt x="583522" y="631766"/>
                </a:lnTo>
                <a:lnTo>
                  <a:pt x="0" y="6317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4" r="-9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12593769" y="1774409"/>
            <a:ext cx="2696468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64BA81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qui souhaitent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B302E">
                <a:alpha val="100000"/>
              </a:srgbClr>
            </a:gs>
            <a:gs pos="100000">
              <a:srgbClr val="1D474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537" y="2167935"/>
            <a:ext cx="14810816" cy="6738921"/>
          </a:xfrm>
          <a:custGeom>
            <a:avLst/>
            <a:gdLst/>
            <a:ahLst/>
            <a:cxnLst/>
            <a:rect l="l" t="t" r="r" b="b"/>
            <a:pathLst>
              <a:path w="14810816" h="6738921">
                <a:moveTo>
                  <a:pt x="0" y="0"/>
                </a:moveTo>
                <a:lnTo>
                  <a:pt x="14810816" y="0"/>
                </a:lnTo>
                <a:lnTo>
                  <a:pt x="14810816" y="6738921"/>
                </a:lnTo>
                <a:lnTo>
                  <a:pt x="0" y="673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0" y="8295397"/>
            <a:ext cx="2870780" cy="1991603"/>
          </a:xfrm>
          <a:custGeom>
            <a:avLst/>
            <a:gdLst/>
            <a:ahLst/>
            <a:cxnLst/>
            <a:rect l="l" t="t" r="r" b="b"/>
            <a:pathLst>
              <a:path w="2870780" h="1991603">
                <a:moveTo>
                  <a:pt x="0" y="0"/>
                </a:moveTo>
                <a:lnTo>
                  <a:pt x="2870780" y="0"/>
                </a:lnTo>
                <a:lnTo>
                  <a:pt x="2870780" y="1991603"/>
                </a:lnTo>
                <a:lnTo>
                  <a:pt x="0" y="199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616131" y="3856452"/>
            <a:ext cx="14979629" cy="347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Notre méthodologie</a:t>
            </a:r>
          </a:p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&amp;</a:t>
            </a:r>
          </a:p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Nos engagements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8616" cy="10287000"/>
            <a:chOff x="0" y="0"/>
            <a:chExt cx="1407561" cy="30948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7561" cy="3094842"/>
            </a:xfrm>
            <a:custGeom>
              <a:avLst/>
              <a:gdLst/>
              <a:ahLst/>
              <a:cxnLst/>
              <a:rect l="l" t="t" r="r" b="b"/>
              <a:pathLst>
                <a:path w="1407561" h="3094842">
                  <a:moveTo>
                    <a:pt x="0" y="0"/>
                  </a:moveTo>
                  <a:lnTo>
                    <a:pt x="1407561" y="0"/>
                  </a:lnTo>
                  <a:lnTo>
                    <a:pt x="1407561" y="3094842"/>
                  </a:lnTo>
                  <a:lnTo>
                    <a:pt x="0" y="3094842"/>
                  </a:lnTo>
                  <a:close/>
                </a:path>
              </a:pathLst>
            </a:custGeom>
            <a:solidFill>
              <a:srgbClr val="1D474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7561" cy="3132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6800" y="5197179"/>
            <a:ext cx="4829175" cy="4037184"/>
            <a:chOff x="0" y="0"/>
            <a:chExt cx="748166" cy="6254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8166" cy="625465"/>
            </a:xfrm>
            <a:custGeom>
              <a:avLst/>
              <a:gdLst/>
              <a:ahLst/>
              <a:cxnLst/>
              <a:rect l="l" t="t" r="r" b="b"/>
              <a:pathLst>
                <a:path w="748166" h="625465">
                  <a:moveTo>
                    <a:pt x="0" y="0"/>
                  </a:moveTo>
                  <a:lnTo>
                    <a:pt x="748166" y="0"/>
                  </a:lnTo>
                  <a:lnTo>
                    <a:pt x="748166" y="625465"/>
                  </a:lnTo>
                  <a:lnTo>
                    <a:pt x="0" y="625465"/>
                  </a:lnTo>
                  <a:close/>
                </a:path>
              </a:pathLst>
            </a:custGeom>
            <a:blipFill>
              <a:blip r:embed="rId2"/>
              <a:stretch>
                <a:fillRect l="-12680" r="-1268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66800" y="1028700"/>
            <a:ext cx="4829175" cy="4037184"/>
            <a:chOff x="0" y="0"/>
            <a:chExt cx="748166" cy="6254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8166" cy="625465"/>
            </a:xfrm>
            <a:custGeom>
              <a:avLst/>
              <a:gdLst/>
              <a:ahLst/>
              <a:cxnLst/>
              <a:rect l="l" t="t" r="r" b="b"/>
              <a:pathLst>
                <a:path w="748166" h="625465">
                  <a:moveTo>
                    <a:pt x="0" y="0"/>
                  </a:moveTo>
                  <a:lnTo>
                    <a:pt x="748166" y="0"/>
                  </a:lnTo>
                  <a:lnTo>
                    <a:pt x="748166" y="625465"/>
                  </a:lnTo>
                  <a:lnTo>
                    <a:pt x="0" y="625465"/>
                  </a:lnTo>
                  <a:close/>
                </a:path>
              </a:pathLst>
            </a:custGeom>
            <a:blipFill>
              <a:blip r:embed="rId3"/>
              <a:stretch>
                <a:fillRect l="-12680" r="-1268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8447" y="1539498"/>
            <a:ext cx="3540121" cy="185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Analyse des besoins : étude approfondie des problématiques RH et attentes de l’établissement de santé.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77726" y="1101462"/>
            <a:ext cx="3601563" cy="37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L’ANALYSE DU BESOIN</a:t>
            </a:r>
          </a:p>
        </p:txBody>
      </p:sp>
      <p:sp>
        <p:nvSpPr>
          <p:cNvPr id="11" name="Freeform 11"/>
          <p:cNvSpPr/>
          <p:nvPr/>
        </p:nvSpPr>
        <p:spPr>
          <a:xfrm>
            <a:off x="6310815" y="1045739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6482381" y="1289287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50029" y="7520458"/>
            <a:ext cx="3540121" cy="185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endParaRPr dirty="0"/>
          </a:p>
          <a:p>
            <a:pPr algn="l">
              <a:lnSpc>
                <a:spcPts val="2940"/>
              </a:lnSpc>
            </a:pP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Réalisation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des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prestations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avec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équipe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dédiée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et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spécialiste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08447" y="7458073"/>
            <a:ext cx="3601563" cy="37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MISE EN OEUVRE</a:t>
            </a:r>
          </a:p>
        </p:txBody>
      </p:sp>
      <p:sp>
        <p:nvSpPr>
          <p:cNvPr id="15" name="Freeform 15"/>
          <p:cNvSpPr/>
          <p:nvPr/>
        </p:nvSpPr>
        <p:spPr>
          <a:xfrm>
            <a:off x="6310815" y="7458073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6485350" y="7657659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08447" y="4550327"/>
            <a:ext cx="3540121" cy="222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Conception de solutions sur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mesure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qu’il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s’agisse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recrutements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pour des missions de travail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temporaire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de vacation,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CDD, CDI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CDII...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77726" y="4141391"/>
            <a:ext cx="3601563" cy="37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DÉFINITION DES SOLUTIONS</a:t>
            </a:r>
          </a:p>
        </p:txBody>
      </p:sp>
      <p:sp>
        <p:nvSpPr>
          <p:cNvPr id="19" name="Freeform 19"/>
          <p:cNvSpPr/>
          <p:nvPr/>
        </p:nvSpPr>
        <p:spPr>
          <a:xfrm>
            <a:off x="6310815" y="4085668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6456817" y="4313648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09481" y="3691927"/>
            <a:ext cx="3540121" cy="148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Suivi de la prise de poste et de l’intégration du salarié pour s’assurer que tout va bien ou intervenir si besoin.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78760" y="3253891"/>
            <a:ext cx="3601563" cy="37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INTÉGRATION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085578" y="3198168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12257144" y="3441716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09481" y="6272821"/>
            <a:ext cx="3996362" cy="259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endParaRPr dirty="0"/>
          </a:p>
          <a:p>
            <a:pPr algn="l">
              <a:lnSpc>
                <a:spcPts val="2940"/>
              </a:lnSpc>
            </a:pP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Analyse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des feed-back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réalisée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avec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vous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et les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collaborateurs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intérimaires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vacataire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CDD/CDI) dans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démarche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d’amélioration</a:t>
            </a:r>
            <a:r>
              <a:rPr lang="en-US" sz="2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continue.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109481" y="6196531"/>
            <a:ext cx="4371040" cy="353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08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BILAN DE MISSION/PRESTATION</a:t>
            </a:r>
          </a:p>
        </p:txBody>
      </p:sp>
      <p:sp>
        <p:nvSpPr>
          <p:cNvPr id="27" name="Freeform 27"/>
          <p:cNvSpPr/>
          <p:nvPr/>
        </p:nvSpPr>
        <p:spPr>
          <a:xfrm>
            <a:off x="12085578" y="6066572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TextBox 28"/>
          <p:cNvSpPr txBox="1"/>
          <p:nvPr/>
        </p:nvSpPr>
        <p:spPr>
          <a:xfrm>
            <a:off x="12282738" y="6309888"/>
            <a:ext cx="519614" cy="46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305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097" y="89047"/>
            <a:ext cx="4372421" cy="67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Notre méthodologie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6641"/>
            <a:ext cx="2869621" cy="2803940"/>
          </a:xfrm>
          <a:custGeom>
            <a:avLst/>
            <a:gdLst/>
            <a:ahLst/>
            <a:cxnLst/>
            <a:rect l="l" t="t" r="r" b="b"/>
            <a:pathLst>
              <a:path w="2869621" h="2803940">
                <a:moveTo>
                  <a:pt x="0" y="0"/>
                </a:moveTo>
                <a:lnTo>
                  <a:pt x="2869621" y="0"/>
                </a:lnTo>
                <a:lnTo>
                  <a:pt x="2869621" y="2803940"/>
                </a:lnTo>
                <a:lnTo>
                  <a:pt x="0" y="2803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515245" y="261193"/>
            <a:ext cx="4867659" cy="10025807"/>
          </a:xfrm>
          <a:custGeom>
            <a:avLst/>
            <a:gdLst/>
            <a:ahLst/>
            <a:cxnLst/>
            <a:rect l="l" t="t" r="r" b="b"/>
            <a:pathLst>
              <a:path w="4867659" h="10025807">
                <a:moveTo>
                  <a:pt x="0" y="0"/>
                </a:moveTo>
                <a:lnTo>
                  <a:pt x="4867659" y="0"/>
                </a:lnTo>
                <a:lnTo>
                  <a:pt x="4867659" y="10025807"/>
                </a:lnTo>
                <a:lnTo>
                  <a:pt x="0" y="10025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169124" y="3429000"/>
            <a:ext cx="3363215" cy="6343650"/>
            <a:chOff x="0" y="0"/>
            <a:chExt cx="4484287" cy="8458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84243" cy="8458200"/>
            </a:xfrm>
            <a:custGeom>
              <a:avLst/>
              <a:gdLst/>
              <a:ahLst/>
              <a:cxnLst/>
              <a:rect l="l" t="t" r="r" b="b"/>
              <a:pathLst>
                <a:path w="4484243" h="8458200">
                  <a:moveTo>
                    <a:pt x="0" y="0"/>
                  </a:moveTo>
                  <a:lnTo>
                    <a:pt x="4484243" y="0"/>
                  </a:lnTo>
                  <a:lnTo>
                    <a:pt x="4484243" y="8458200"/>
                  </a:lnTo>
                  <a:lnTo>
                    <a:pt x="0" y="8458200"/>
                  </a:lnTo>
                  <a:close/>
                </a:path>
              </a:pathLst>
            </a:custGeom>
            <a:blipFill>
              <a:blip r:embed="rId6"/>
              <a:stretch>
                <a:fillRect l="-44309" r="-4431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7125606" y="2036822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354191" y="2265406"/>
            <a:ext cx="405578" cy="405578"/>
          </a:xfrm>
          <a:custGeom>
            <a:avLst/>
            <a:gdLst/>
            <a:ahLst/>
            <a:cxnLst/>
            <a:rect l="l" t="t" r="r" b="b"/>
            <a:pathLst>
              <a:path w="405578" h="405578">
                <a:moveTo>
                  <a:pt x="0" y="0"/>
                </a:moveTo>
                <a:lnTo>
                  <a:pt x="405578" y="0"/>
                </a:lnTo>
                <a:lnTo>
                  <a:pt x="405578" y="405578"/>
                </a:lnTo>
                <a:lnTo>
                  <a:pt x="0" y="405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5477081" y="2038848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5739709" y="2239360"/>
            <a:ext cx="338318" cy="461724"/>
          </a:xfrm>
          <a:custGeom>
            <a:avLst/>
            <a:gdLst/>
            <a:ahLst/>
            <a:cxnLst/>
            <a:rect l="l" t="t" r="r" b="b"/>
            <a:pathLst>
              <a:path w="338318" h="461724">
                <a:moveTo>
                  <a:pt x="0" y="0"/>
                </a:moveTo>
                <a:lnTo>
                  <a:pt x="338318" y="0"/>
                </a:lnTo>
                <a:lnTo>
                  <a:pt x="338318" y="461724"/>
                </a:lnTo>
                <a:lnTo>
                  <a:pt x="0" y="461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34" r="-13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1298806" y="2038848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528094" y="2268137"/>
            <a:ext cx="404170" cy="404170"/>
          </a:xfrm>
          <a:custGeom>
            <a:avLst/>
            <a:gdLst/>
            <a:ahLst/>
            <a:cxnLst/>
            <a:rect l="l" t="t" r="r" b="b"/>
            <a:pathLst>
              <a:path w="404170" h="404170">
                <a:moveTo>
                  <a:pt x="0" y="0"/>
                </a:moveTo>
                <a:lnTo>
                  <a:pt x="404170" y="0"/>
                </a:lnTo>
                <a:lnTo>
                  <a:pt x="404170" y="404170"/>
                </a:lnTo>
                <a:lnTo>
                  <a:pt x="0" y="4041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3240094" y="6085825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3456926" y="6308508"/>
            <a:ext cx="429084" cy="417382"/>
          </a:xfrm>
          <a:custGeom>
            <a:avLst/>
            <a:gdLst/>
            <a:ahLst/>
            <a:cxnLst/>
            <a:rect l="l" t="t" r="r" b="b"/>
            <a:pathLst>
              <a:path w="429084" h="417382">
                <a:moveTo>
                  <a:pt x="0" y="0"/>
                </a:moveTo>
                <a:lnTo>
                  <a:pt x="429084" y="0"/>
                </a:lnTo>
                <a:lnTo>
                  <a:pt x="429084" y="417382"/>
                </a:lnTo>
                <a:lnTo>
                  <a:pt x="0" y="4173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847" r="-84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9066895" y="6085825"/>
            <a:ext cx="862747" cy="862747"/>
          </a:xfrm>
          <a:custGeom>
            <a:avLst/>
            <a:gdLst/>
            <a:ahLst/>
            <a:cxnLst/>
            <a:rect l="l" t="t" r="r" b="b"/>
            <a:pathLst>
              <a:path w="862747" h="862747">
                <a:moveTo>
                  <a:pt x="0" y="0"/>
                </a:moveTo>
                <a:lnTo>
                  <a:pt x="862747" y="0"/>
                </a:lnTo>
                <a:lnTo>
                  <a:pt x="862747" y="862747"/>
                </a:lnTo>
                <a:lnTo>
                  <a:pt x="0" y="86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9263669" y="6261695"/>
            <a:ext cx="469198" cy="511008"/>
          </a:xfrm>
          <a:custGeom>
            <a:avLst/>
            <a:gdLst/>
            <a:ahLst/>
            <a:cxnLst/>
            <a:rect l="l" t="t" r="r" b="b"/>
            <a:pathLst>
              <a:path w="469198" h="511008">
                <a:moveTo>
                  <a:pt x="0" y="0"/>
                </a:moveTo>
                <a:lnTo>
                  <a:pt x="469198" y="0"/>
                </a:lnTo>
                <a:lnTo>
                  <a:pt x="469198" y="511008"/>
                </a:lnTo>
                <a:lnTo>
                  <a:pt x="0" y="5110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21" r="-42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7400483" y="9347857"/>
            <a:ext cx="322367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13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51367" y="3417024"/>
            <a:ext cx="3611225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Définition d’un calendrier d’actions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précis avec des points d’étapes réguliers.</a:t>
            </a: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1C3C39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51367" y="2880519"/>
            <a:ext cx="3611225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185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DÉLAIS CLAIR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97767" y="3417024"/>
            <a:ext cx="3611225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Chaque solution est conçue sur mesure pour répondre aux attentes spécifiques des talents et des organisations.</a:t>
            </a: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1C3C39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102842" y="2880519"/>
            <a:ext cx="3611225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185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PERSONNALISATION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24567" y="3417024"/>
            <a:ext cx="3611225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Nos consultants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gestion de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carrières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s’assurent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la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qualité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prestations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de la satisfaction clients.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1C3C39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24567" y="2880519"/>
            <a:ext cx="3611225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185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QUALITÉ GARANTIE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80398" y="7367282"/>
            <a:ext cx="3611225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Post prestation : nous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restons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aux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côtés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clients pour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s’assurer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 la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réussite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solutions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proposées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apporter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tout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ajustement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nécessaire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1C3C39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865856" y="6927496"/>
            <a:ext cx="3611225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185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ACCOMPAGNEMENT 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74922" y="7367282"/>
            <a:ext cx="3611225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Nos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équipes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sont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disponibles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pour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répondre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aux questions et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ajuster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les actions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en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fonction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des retours des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soignants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et des </a:t>
            </a:r>
            <a:r>
              <a:rPr lang="en-US" sz="2100" dirty="0" err="1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établissements</a:t>
            </a:r>
            <a:r>
              <a:rPr lang="en-US" sz="2100" dirty="0">
                <a:solidFill>
                  <a:srgbClr val="1C3C39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.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1C3C39"/>
              </a:solidFill>
              <a:latin typeface="Satoshi 1 Medium"/>
              <a:ea typeface="Satoshi 1 Medium"/>
              <a:cs typeface="Satoshi 1 Medium"/>
              <a:sym typeface="Satoshi 1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1199978"/>
            <a:ext cx="4010743" cy="199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6"/>
              </a:lnSpc>
            </a:pPr>
            <a:r>
              <a:rPr lang="en-US" sz="4600" b="1" spc="-114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Nos 5 engagements</a:t>
            </a:r>
          </a:p>
          <a:p>
            <a:pPr algn="l">
              <a:lnSpc>
                <a:spcPts val="5106"/>
              </a:lnSpc>
            </a:pPr>
            <a:r>
              <a:rPr lang="en-US" sz="4600" b="1" spc="-114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92656" y="6929523"/>
            <a:ext cx="3611225" cy="38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185" b="1">
                <a:solidFill>
                  <a:srgbClr val="FFFFFF"/>
                </a:solidFill>
                <a:latin typeface="Satoshi 1 Medium"/>
                <a:ea typeface="Satoshi 1 Medium"/>
                <a:cs typeface="Satoshi 1 Medium"/>
                <a:sym typeface="Satoshi 1 Medium"/>
              </a:rPr>
              <a:t>RÉACTIVITE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ec889e-1dee-4a6a-a460-6ed761deac80" xsi:nil="true"/>
    <lcf76f155ced4ddcb4097134ff3c332f xmlns="95d604d0-fb4e-4542-80ae-0703ae5aa9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9C3E5498D45F489CAB0AFDCA52C081" ma:contentTypeVersion="11" ma:contentTypeDescription="Crée un document." ma:contentTypeScope="" ma:versionID="538adb713b1ef84bba4d02d8b459a7ee">
  <xsd:schema xmlns:xsd="http://www.w3.org/2001/XMLSchema" xmlns:xs="http://www.w3.org/2001/XMLSchema" xmlns:p="http://schemas.microsoft.com/office/2006/metadata/properties" xmlns:ns2="95d604d0-fb4e-4542-80ae-0703ae5aa9d0" xmlns:ns3="fcec889e-1dee-4a6a-a460-6ed761deac80" targetNamespace="http://schemas.microsoft.com/office/2006/metadata/properties" ma:root="true" ma:fieldsID="6f9b9778cf0946abd3fab86efb8ca1f2" ns2:_="" ns3:_="">
    <xsd:import namespace="95d604d0-fb4e-4542-80ae-0703ae5aa9d0"/>
    <xsd:import namespace="fcec889e-1dee-4a6a-a460-6ed761dea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604d0-fb4e-4542-80ae-0703ae5aa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0e967b2-abef-4c10-bf35-71703a9c0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c889e-1dee-4a6a-a460-6ed761deac8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5178aff-0dc6-4547-991a-c817a0992ae5}" ma:internalName="TaxCatchAll" ma:showField="CatchAllData" ma:web="fcec889e-1dee-4a6a-a460-6ed761deac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EA62D-ABC0-4D97-BF24-717985370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A4BA4-C8E6-42CF-8D32-9BE9F57984CC}">
  <ds:schemaRefs>
    <ds:schemaRef ds:uri="http://schemas.microsoft.com/office/2006/metadata/properties"/>
    <ds:schemaRef ds:uri="http://schemas.microsoft.com/office/infopath/2007/PartnerControls"/>
    <ds:schemaRef ds:uri="fcec889e-1dee-4a6a-a460-6ed761deac80"/>
    <ds:schemaRef ds:uri="95d604d0-fb4e-4542-80ae-0703ae5aa9d0"/>
  </ds:schemaRefs>
</ds:datastoreItem>
</file>

<file path=customXml/itemProps3.xml><?xml version="1.0" encoding="utf-8"?>
<ds:datastoreItem xmlns:ds="http://schemas.openxmlformats.org/officeDocument/2006/customXml" ds:itemID="{0D9E627C-094F-45B7-B4E6-F708CB662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604d0-fb4e-4542-80ae-0703ae5aa9d0"/>
    <ds:schemaRef ds:uri="fcec889e-1dee-4a6a-a460-6ed761dea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Personnalisé</PresentationFormat>
  <Paragraphs>116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Lato</vt:lpstr>
      <vt:lpstr>Calibri</vt:lpstr>
      <vt:lpstr>Poppins Bold</vt:lpstr>
      <vt:lpstr>Satoshi 2 Bold</vt:lpstr>
      <vt:lpstr>Satoshi Variable Bold</vt:lpstr>
      <vt:lpstr>Satoshi 1 Medium</vt:lpstr>
      <vt:lpstr>Arial</vt:lpstr>
      <vt:lpstr>Satoshi 2</vt:lpstr>
      <vt:lpstr>Roboto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plaquette ARCHIMED  .pptx</dc:title>
  <dc:creator>Emilie CORDIER</dc:creator>
  <cp:lastModifiedBy>Julien BERNARD</cp:lastModifiedBy>
  <cp:revision>4</cp:revision>
  <dcterms:created xsi:type="dcterms:W3CDTF">2006-08-16T00:00:00Z</dcterms:created>
  <dcterms:modified xsi:type="dcterms:W3CDTF">2025-05-16T05:39:01Z</dcterms:modified>
  <dc:identifier>DAGYsDffU6U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0x010100319C3E5498D45F489CAB0AFDCA52C081</vt:lpwstr>
  </property>
</Properties>
</file>